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97" r:id="rId3"/>
    <p:sldId id="298" r:id="rId4"/>
    <p:sldId id="299" r:id="rId5"/>
    <p:sldId id="300" r:id="rId6"/>
    <p:sldId id="301" r:id="rId7"/>
    <p:sldId id="302" r:id="rId8"/>
    <p:sldId id="303" r:id="rId9"/>
    <p:sldId id="304" r:id="rId10"/>
    <p:sldId id="283" r:id="rId11"/>
    <p:sldId id="284" r:id="rId12"/>
    <p:sldId id="285" r:id="rId13"/>
    <p:sldId id="263" r:id="rId14"/>
    <p:sldId id="264" r:id="rId15"/>
    <p:sldId id="306" r:id="rId16"/>
    <p:sldId id="265" r:id="rId17"/>
    <p:sldId id="266" r:id="rId18"/>
    <p:sldId id="267" r:id="rId19"/>
    <p:sldId id="276" r:id="rId20"/>
    <p:sldId id="277" r:id="rId21"/>
    <p:sldId id="305" r:id="rId22"/>
    <p:sldId id="278" r:id="rId23"/>
    <p:sldId id="270" r:id="rId24"/>
    <p:sldId id="271" r:id="rId25"/>
    <p:sldId id="272" r:id="rId26"/>
    <p:sldId id="307" r:id="rId27"/>
    <p:sldId id="309" r:id="rId28"/>
    <p:sldId id="310" r:id="rId29"/>
    <p:sldId id="257" r:id="rId30"/>
    <p:sldId id="311" r:id="rId31"/>
    <p:sldId id="258" r:id="rId32"/>
    <p:sldId id="259" r:id="rId33"/>
    <p:sldId id="260" r:id="rId34"/>
    <p:sldId id="261" r:id="rId35"/>
    <p:sldId id="262" r:id="rId36"/>
    <p:sldId id="286" r:id="rId37"/>
    <p:sldId id="287" r:id="rId38"/>
    <p:sldId id="288" r:id="rId39"/>
    <p:sldId id="289" r:id="rId40"/>
    <p:sldId id="291" r:id="rId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620"/>
    <p:restoredTop sz="94660"/>
  </p:normalViewPr>
  <p:slideViewPr>
    <p:cSldViewPr>
      <p:cViewPr>
        <p:scale>
          <a:sx n="150" d="100"/>
          <a:sy n="150" d="100"/>
        </p:scale>
        <p:origin x="216" y="90"/>
      </p:cViewPr>
      <p:guideLst>
        <p:guide orient="horz" pos="2160"/>
        <p:guide pos="2880"/>
      </p:guideLst>
    </p:cSldViewPr>
  </p:slideViewPr>
  <p:notesTextViewPr>
    <p:cViewPr>
      <p:scale>
        <a:sx n="1" d="1"/>
        <a:sy n="1" d="1"/>
      </p:scale>
      <p:origin x="0" y="0"/>
    </p:cViewPr>
  </p:notesTextViewPr>
  <p:sorterViewPr>
    <p:cViewPr>
      <p:scale>
        <a:sx n="100" d="100"/>
        <a:sy n="100" d="100"/>
      </p:scale>
      <p:origin x="0" y="130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3C1E5FF-747E-4D53-A131-999FDF5F448F}" type="datetimeFigureOut">
              <a:rPr lang="en-US" smtClean="0"/>
              <a:pPr/>
              <a:t>9/1/2014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9A2237-9C63-4A63-9FD3-6B67E56214DF}" type="slidenum">
              <a:rPr lang="en-US" smtClean="0"/>
              <a:pPr/>
              <a:t>‹#›</a:t>
            </a:fld>
            <a:endParaRPr lang="en-US"/>
          </a:p>
        </p:txBody>
      </p:sp>
    </p:spTree>
    <p:extLst>
      <p:ext uri="{BB962C8B-B14F-4D97-AF65-F5344CB8AC3E}">
        <p14:creationId xmlns:p14="http://schemas.microsoft.com/office/powerpoint/2010/main" val="32852747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C1E5FF-747E-4D53-A131-999FDF5F448F}" type="datetimeFigureOut">
              <a:rPr lang="en-US" smtClean="0"/>
              <a:pPr/>
              <a:t>9/1/2014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9A2237-9C63-4A63-9FD3-6B67E56214DF}" type="slidenum">
              <a:rPr lang="en-US" smtClean="0"/>
              <a:pPr/>
              <a:t>‹#›</a:t>
            </a:fld>
            <a:endParaRPr lang="en-US"/>
          </a:p>
        </p:txBody>
      </p:sp>
    </p:spTree>
    <p:extLst>
      <p:ext uri="{BB962C8B-B14F-4D97-AF65-F5344CB8AC3E}">
        <p14:creationId xmlns:p14="http://schemas.microsoft.com/office/powerpoint/2010/main" val="36704433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C1E5FF-747E-4D53-A131-999FDF5F448F}" type="datetimeFigureOut">
              <a:rPr lang="en-US" smtClean="0"/>
              <a:pPr/>
              <a:t>9/1/2014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9A2237-9C63-4A63-9FD3-6B67E56214DF}" type="slidenum">
              <a:rPr lang="en-US" smtClean="0"/>
              <a:pPr/>
              <a:t>‹#›</a:t>
            </a:fld>
            <a:endParaRPr lang="en-US"/>
          </a:p>
        </p:txBody>
      </p:sp>
    </p:spTree>
    <p:extLst>
      <p:ext uri="{BB962C8B-B14F-4D97-AF65-F5344CB8AC3E}">
        <p14:creationId xmlns:p14="http://schemas.microsoft.com/office/powerpoint/2010/main" val="2100133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C1E5FF-747E-4D53-A131-999FDF5F448F}" type="datetimeFigureOut">
              <a:rPr lang="en-US" smtClean="0"/>
              <a:pPr/>
              <a:t>9/1/2014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9A2237-9C63-4A63-9FD3-6B67E56214DF}" type="slidenum">
              <a:rPr lang="en-US" smtClean="0"/>
              <a:pPr/>
              <a:t>‹#›</a:t>
            </a:fld>
            <a:endParaRPr lang="en-US"/>
          </a:p>
        </p:txBody>
      </p:sp>
    </p:spTree>
    <p:extLst>
      <p:ext uri="{BB962C8B-B14F-4D97-AF65-F5344CB8AC3E}">
        <p14:creationId xmlns:p14="http://schemas.microsoft.com/office/powerpoint/2010/main" val="37078362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3C1E5FF-747E-4D53-A131-999FDF5F448F}" type="datetimeFigureOut">
              <a:rPr lang="en-US" smtClean="0"/>
              <a:pPr/>
              <a:t>9/1/2014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9A2237-9C63-4A63-9FD3-6B67E56214DF}" type="slidenum">
              <a:rPr lang="en-US" smtClean="0"/>
              <a:pPr/>
              <a:t>‹#›</a:t>
            </a:fld>
            <a:endParaRPr lang="en-US"/>
          </a:p>
        </p:txBody>
      </p:sp>
    </p:spTree>
    <p:extLst>
      <p:ext uri="{BB962C8B-B14F-4D97-AF65-F5344CB8AC3E}">
        <p14:creationId xmlns:p14="http://schemas.microsoft.com/office/powerpoint/2010/main" val="39221026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3C1E5FF-747E-4D53-A131-999FDF5F448F}" type="datetimeFigureOut">
              <a:rPr lang="en-US" smtClean="0"/>
              <a:pPr/>
              <a:t>9/1/2014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9A2237-9C63-4A63-9FD3-6B67E56214DF}" type="slidenum">
              <a:rPr lang="en-US" smtClean="0"/>
              <a:pPr/>
              <a:t>‹#›</a:t>
            </a:fld>
            <a:endParaRPr lang="en-US"/>
          </a:p>
        </p:txBody>
      </p:sp>
    </p:spTree>
    <p:extLst>
      <p:ext uri="{BB962C8B-B14F-4D97-AF65-F5344CB8AC3E}">
        <p14:creationId xmlns:p14="http://schemas.microsoft.com/office/powerpoint/2010/main" val="19447340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3C1E5FF-747E-4D53-A131-999FDF5F448F}" type="datetimeFigureOut">
              <a:rPr lang="en-US" smtClean="0"/>
              <a:pPr/>
              <a:t>9/1/2014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39A2237-9C63-4A63-9FD3-6B67E56214DF}" type="slidenum">
              <a:rPr lang="en-US" smtClean="0"/>
              <a:pPr/>
              <a:t>‹#›</a:t>
            </a:fld>
            <a:endParaRPr lang="en-US"/>
          </a:p>
        </p:txBody>
      </p:sp>
    </p:spTree>
    <p:extLst>
      <p:ext uri="{BB962C8B-B14F-4D97-AF65-F5344CB8AC3E}">
        <p14:creationId xmlns:p14="http://schemas.microsoft.com/office/powerpoint/2010/main" val="30922334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3C1E5FF-747E-4D53-A131-999FDF5F448F}" type="datetimeFigureOut">
              <a:rPr lang="en-US" smtClean="0"/>
              <a:pPr/>
              <a:t>9/1/2014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39A2237-9C63-4A63-9FD3-6B67E56214DF}" type="slidenum">
              <a:rPr lang="en-US" smtClean="0"/>
              <a:pPr/>
              <a:t>‹#›</a:t>
            </a:fld>
            <a:endParaRPr lang="en-US"/>
          </a:p>
        </p:txBody>
      </p:sp>
    </p:spTree>
    <p:extLst>
      <p:ext uri="{BB962C8B-B14F-4D97-AF65-F5344CB8AC3E}">
        <p14:creationId xmlns:p14="http://schemas.microsoft.com/office/powerpoint/2010/main" val="11874689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C1E5FF-747E-4D53-A131-999FDF5F448F}" type="datetimeFigureOut">
              <a:rPr lang="en-US" smtClean="0"/>
              <a:pPr/>
              <a:t>9/1/2014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39A2237-9C63-4A63-9FD3-6B67E56214DF}" type="slidenum">
              <a:rPr lang="en-US" smtClean="0"/>
              <a:pPr/>
              <a:t>‹#›</a:t>
            </a:fld>
            <a:endParaRPr lang="en-US"/>
          </a:p>
        </p:txBody>
      </p:sp>
    </p:spTree>
    <p:extLst>
      <p:ext uri="{BB962C8B-B14F-4D97-AF65-F5344CB8AC3E}">
        <p14:creationId xmlns:p14="http://schemas.microsoft.com/office/powerpoint/2010/main" val="17865112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3C1E5FF-747E-4D53-A131-999FDF5F448F}" type="datetimeFigureOut">
              <a:rPr lang="en-US" smtClean="0"/>
              <a:pPr/>
              <a:t>9/1/2014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9A2237-9C63-4A63-9FD3-6B67E56214DF}" type="slidenum">
              <a:rPr lang="en-US" smtClean="0"/>
              <a:pPr/>
              <a:t>‹#›</a:t>
            </a:fld>
            <a:endParaRPr lang="en-US"/>
          </a:p>
        </p:txBody>
      </p:sp>
    </p:spTree>
    <p:extLst>
      <p:ext uri="{BB962C8B-B14F-4D97-AF65-F5344CB8AC3E}">
        <p14:creationId xmlns:p14="http://schemas.microsoft.com/office/powerpoint/2010/main" val="9257597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3C1E5FF-747E-4D53-A131-999FDF5F448F}" type="datetimeFigureOut">
              <a:rPr lang="en-US" smtClean="0"/>
              <a:pPr/>
              <a:t>9/1/2014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9A2237-9C63-4A63-9FD3-6B67E56214DF}" type="slidenum">
              <a:rPr lang="en-US" smtClean="0"/>
              <a:pPr/>
              <a:t>‹#›</a:t>
            </a:fld>
            <a:endParaRPr lang="en-US"/>
          </a:p>
        </p:txBody>
      </p:sp>
    </p:spTree>
    <p:extLst>
      <p:ext uri="{BB962C8B-B14F-4D97-AF65-F5344CB8AC3E}">
        <p14:creationId xmlns:p14="http://schemas.microsoft.com/office/powerpoint/2010/main" val="8141055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C1E5FF-747E-4D53-A131-999FDF5F448F}" type="datetimeFigureOut">
              <a:rPr lang="en-US" smtClean="0"/>
              <a:pPr/>
              <a:t>9/1/2014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9A2237-9C63-4A63-9FD3-6B67E56214DF}" type="slidenum">
              <a:rPr lang="en-US" smtClean="0"/>
              <a:pPr/>
              <a:t>‹#›</a:t>
            </a:fld>
            <a:endParaRPr lang="en-US"/>
          </a:p>
        </p:txBody>
      </p:sp>
    </p:spTree>
    <p:extLst>
      <p:ext uri="{BB962C8B-B14F-4D97-AF65-F5344CB8AC3E}">
        <p14:creationId xmlns:p14="http://schemas.microsoft.com/office/powerpoint/2010/main" val="25001926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GB" sz="3200" b="1" dirty="0" smtClean="0">
                <a:latin typeface="Comic Sans MS" pitchFamily="66" charset="0"/>
              </a:rPr>
              <a:t>Collecting seeds</a:t>
            </a:r>
            <a:endParaRPr lang="en-US" sz="3200" b="1" dirty="0">
              <a:latin typeface="Comic Sans MS" pitchFamily="66" charset="0"/>
            </a:endParaRPr>
          </a:p>
        </p:txBody>
      </p:sp>
      <p:sp>
        <p:nvSpPr>
          <p:cNvPr id="3" name="Subtitle 2"/>
          <p:cNvSpPr>
            <a:spLocks noGrp="1"/>
          </p:cNvSpPr>
          <p:nvPr>
            <p:ph type="subTitle" idx="1"/>
          </p:nvPr>
        </p:nvSpPr>
        <p:spPr/>
        <p:txBody>
          <a:bodyPr/>
          <a:lstStyle/>
          <a:p>
            <a:r>
              <a:rPr lang="en-GB" b="1" dirty="0" smtClean="0">
                <a:latin typeface="Comic Sans MS" pitchFamily="66" charset="0"/>
              </a:rPr>
              <a:t>Collection,</a:t>
            </a:r>
          </a:p>
          <a:p>
            <a:r>
              <a:rPr lang="en-GB" b="1" dirty="0" smtClean="0">
                <a:latin typeface="Comic Sans MS" pitchFamily="66" charset="0"/>
              </a:rPr>
              <a:t>preparation </a:t>
            </a:r>
          </a:p>
          <a:p>
            <a:r>
              <a:rPr lang="en-GB" b="1" dirty="0" smtClean="0">
                <a:latin typeface="Comic Sans MS" pitchFamily="66" charset="0"/>
              </a:rPr>
              <a:t>and storage</a:t>
            </a:r>
            <a:endParaRPr lang="en-GB" dirty="0" smtClean="0"/>
          </a:p>
        </p:txBody>
      </p:sp>
    </p:spTree>
    <p:extLst>
      <p:ext uri="{BB962C8B-B14F-4D97-AF65-F5344CB8AC3E}">
        <p14:creationId xmlns:p14="http://schemas.microsoft.com/office/powerpoint/2010/main" val="32509225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GB" sz="2000" b="1" dirty="0" smtClean="0">
                <a:latin typeface="Comic Sans MS" pitchFamily="66" charset="0"/>
              </a:rPr>
              <a:t>Physical scarification of hard seed can be achieved by using a metal-based grinding paper. This is similar to sandpaper, but much harder and long-lasting.</a:t>
            </a:r>
            <a:endParaRPr lang="en-US" sz="2000" b="1" dirty="0">
              <a:latin typeface="Comic Sans MS" pitchFamily="66" charset="0"/>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412776"/>
            <a:ext cx="9144000" cy="5445224"/>
          </a:xfrm>
        </p:spPr>
      </p:pic>
    </p:spTree>
    <p:extLst>
      <p:ext uri="{BB962C8B-B14F-4D97-AF65-F5344CB8AC3E}">
        <p14:creationId xmlns:p14="http://schemas.microsoft.com/office/powerpoint/2010/main" val="408498738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GB" sz="2800" b="1" dirty="0" smtClean="0">
                <a:latin typeface="Comic Sans MS" pitchFamily="66" charset="0"/>
              </a:rPr>
              <a:t>Two layers of the grinding paper are used in order to gently scarify the seed.</a:t>
            </a:r>
            <a:endParaRPr lang="en-US" sz="2800" b="1" dirty="0">
              <a:latin typeface="Comic Sans MS" pitchFamily="66" charset="0"/>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412776"/>
            <a:ext cx="9144000" cy="5445224"/>
          </a:xfrm>
        </p:spPr>
      </p:pic>
    </p:spTree>
    <p:extLst>
      <p:ext uri="{BB962C8B-B14F-4D97-AF65-F5344CB8AC3E}">
        <p14:creationId xmlns:p14="http://schemas.microsoft.com/office/powerpoint/2010/main" val="14261504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GB" sz="1400" b="1" dirty="0" smtClean="0">
                <a:latin typeface="Comic Sans MS" pitchFamily="66" charset="0"/>
              </a:rPr>
              <a:t>It is important not to over scarify the seed as too much damage may be made to the </a:t>
            </a:r>
            <a:r>
              <a:rPr lang="en-GB" sz="1400" b="1" dirty="0" err="1" smtClean="0">
                <a:latin typeface="Comic Sans MS" pitchFamily="66" charset="0"/>
              </a:rPr>
              <a:t>testa</a:t>
            </a:r>
            <a:r>
              <a:rPr lang="en-GB" sz="1400" b="1" dirty="0" smtClean="0">
                <a:latin typeface="Comic Sans MS" pitchFamily="66" charset="0"/>
              </a:rPr>
              <a:t>, resulting in problems with future germination. The dust seen in this photograph, as shown by the yellow arrow, is the </a:t>
            </a:r>
            <a:r>
              <a:rPr lang="en-GB" sz="1400" b="1" dirty="0" err="1" smtClean="0">
                <a:latin typeface="Comic Sans MS" pitchFamily="66" charset="0"/>
              </a:rPr>
              <a:t>testa</a:t>
            </a:r>
            <a:r>
              <a:rPr lang="en-GB" sz="1400" b="1" dirty="0" smtClean="0">
                <a:latin typeface="Comic Sans MS" pitchFamily="66" charset="0"/>
              </a:rPr>
              <a:t> breaking up. This is the result of scraping the seed for 20 seconds and is about the right amount of scarification for this seed.</a:t>
            </a:r>
            <a:endParaRPr lang="en-US" sz="1400" b="1" dirty="0">
              <a:latin typeface="Comic Sans MS" pitchFamily="66" charset="0"/>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412776"/>
            <a:ext cx="9144000" cy="5445224"/>
          </a:xfrm>
        </p:spPr>
      </p:pic>
      <p:sp>
        <p:nvSpPr>
          <p:cNvPr id="5" name="Right Arrow 4"/>
          <p:cNvSpPr/>
          <p:nvPr/>
        </p:nvSpPr>
        <p:spPr>
          <a:xfrm>
            <a:off x="3995936" y="3645024"/>
            <a:ext cx="834392" cy="340616"/>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612257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GB" sz="1800" b="1" dirty="0" smtClean="0">
                <a:latin typeface="Comic Sans MS" pitchFamily="66" charset="0"/>
              </a:rPr>
              <a:t>For smaller seeds, cold stratification can be achieved using a baked bean container. Note the drainage at the bottom of the container. The fine net has been placed at the bottom to prevent potential pests entering the container.</a:t>
            </a:r>
            <a:endParaRPr lang="en-US" sz="1800" b="1" dirty="0">
              <a:latin typeface="Comic Sans MS" pitchFamily="66" charset="0"/>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412776"/>
            <a:ext cx="9144000" cy="5445224"/>
          </a:xfrm>
        </p:spPr>
      </p:pic>
    </p:spTree>
    <p:extLst>
      <p:ext uri="{BB962C8B-B14F-4D97-AF65-F5344CB8AC3E}">
        <p14:creationId xmlns:p14="http://schemas.microsoft.com/office/powerpoint/2010/main" val="241672777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GB" sz="2000" b="1" dirty="0" smtClean="0">
                <a:latin typeface="Comic Sans MS" pitchFamily="66" charset="0"/>
              </a:rPr>
              <a:t>The seed is mixed with sand at a ratio of one part seed and three parts sand by volume. The seed and sand are thoroughly mixed together.</a:t>
            </a:r>
            <a:endParaRPr lang="en-US" sz="2000" b="1" dirty="0">
              <a:latin typeface="Comic Sans MS" pitchFamily="66" charset="0"/>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412776"/>
            <a:ext cx="9144000" cy="5445224"/>
          </a:xfrm>
        </p:spPr>
      </p:pic>
    </p:spTree>
    <p:extLst>
      <p:ext uri="{BB962C8B-B14F-4D97-AF65-F5344CB8AC3E}">
        <p14:creationId xmlns:p14="http://schemas.microsoft.com/office/powerpoint/2010/main" val="36391674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000" b="1" dirty="0">
                <a:latin typeface="Comic Sans MS" pitchFamily="66" charset="0"/>
              </a:rPr>
              <a:t>For the stratification of the berry, </a:t>
            </a:r>
            <a:r>
              <a:rPr lang="en-GB" sz="2000" b="1" dirty="0" smtClean="0">
                <a:latin typeface="Comic Sans MS" pitchFamily="66" charset="0"/>
              </a:rPr>
              <a:t>mix one part berry by two parts sand by volume.</a:t>
            </a:r>
            <a:endParaRPr lang="en-US" sz="2000" b="1" dirty="0">
              <a:latin typeface="Comic Sans MS" pitchFamily="66" charset="0"/>
            </a:endParaRPr>
          </a:p>
        </p:txBody>
      </p:sp>
      <p:sp>
        <p:nvSpPr>
          <p:cNvPr id="3" name="Content Placeholder 2"/>
          <p:cNvSpPr>
            <a:spLocks noGrp="1"/>
          </p:cNvSpPr>
          <p:nvPr>
            <p:ph idx="1"/>
          </p:nvPr>
        </p:nvSpPr>
        <p:spPr/>
        <p:txBody>
          <a:bodyPr/>
          <a:lstStyle/>
          <a:p>
            <a:endParaRPr lang="en-US" dirty="0"/>
          </a:p>
        </p:txBody>
      </p:sp>
      <p:pic>
        <p:nvPicPr>
          <p:cNvPr id="10242" name="Picture 2" descr="H:\WISLEY 21st October 2012\xxxxxxxxxxxxxxxxxxxxxxxxxxxxxxxxx 06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196752"/>
            <a:ext cx="9144000" cy="5661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06778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GB" sz="2800" b="1" dirty="0" smtClean="0">
                <a:latin typeface="Comic Sans MS" pitchFamily="66" charset="0"/>
              </a:rPr>
              <a:t>The seed and sand mixed together. The sand must be moist.</a:t>
            </a:r>
            <a:endParaRPr lang="en-US" sz="2800" b="1" dirty="0">
              <a:latin typeface="Comic Sans MS" pitchFamily="66" charset="0"/>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340768"/>
            <a:ext cx="9144000" cy="5517232"/>
          </a:xfrm>
        </p:spPr>
      </p:pic>
    </p:spTree>
    <p:extLst>
      <p:ext uri="{BB962C8B-B14F-4D97-AF65-F5344CB8AC3E}">
        <p14:creationId xmlns:p14="http://schemas.microsoft.com/office/powerpoint/2010/main" val="338734661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GB" sz="2800" b="1" dirty="0" smtClean="0">
                <a:latin typeface="Comic Sans MS" pitchFamily="66" charset="0"/>
              </a:rPr>
              <a:t>The sand/seed mixture is placed in the container. The mixture is firmly consolidated in the container.</a:t>
            </a:r>
            <a:endParaRPr lang="en-US" sz="2800" b="1" dirty="0">
              <a:latin typeface="Comic Sans MS" pitchFamily="66" charset="0"/>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484784"/>
            <a:ext cx="9144000" cy="5373216"/>
          </a:xfrm>
        </p:spPr>
      </p:pic>
    </p:spTree>
    <p:extLst>
      <p:ext uri="{BB962C8B-B14F-4D97-AF65-F5344CB8AC3E}">
        <p14:creationId xmlns:p14="http://schemas.microsoft.com/office/powerpoint/2010/main" val="369895180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GB" sz="1800" b="1" dirty="0" smtClean="0">
                <a:latin typeface="Comic Sans MS" pitchFamily="66" charset="0"/>
              </a:rPr>
              <a:t>A strong nylon net is placed over the container, which is secured with wire to prevent vermin damage. The container must be exposed to the elements to allow stratification of seed.</a:t>
            </a:r>
            <a:endParaRPr lang="en-US" sz="1800" b="1" dirty="0">
              <a:latin typeface="Comic Sans MS" pitchFamily="66" charset="0"/>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340768"/>
            <a:ext cx="9144000" cy="5517232"/>
          </a:xfrm>
        </p:spPr>
      </p:pic>
    </p:spTree>
    <p:extLst>
      <p:ext uri="{BB962C8B-B14F-4D97-AF65-F5344CB8AC3E}">
        <p14:creationId xmlns:p14="http://schemas.microsoft.com/office/powerpoint/2010/main" val="230051578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GB" sz="1600" b="1" dirty="0" smtClean="0">
                <a:latin typeface="Comic Sans MS" pitchFamily="66" charset="0"/>
              </a:rPr>
              <a:t>In warm stratification which relates to tropical plants, a waterproof container is used. The berries are not physically separated from each other on the stalk. Horticultural vermiculite is used instead of sand. The ratio is one part berry and three parts vermiculite by volume.</a:t>
            </a:r>
            <a:endParaRPr lang="en-US" sz="1600" b="1" dirty="0">
              <a:latin typeface="Comic Sans MS" pitchFamily="66" charset="0"/>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418486"/>
            <a:ext cx="9144000" cy="5445224"/>
          </a:xfrm>
        </p:spPr>
      </p:pic>
    </p:spTree>
    <p:extLst>
      <p:ext uri="{BB962C8B-B14F-4D97-AF65-F5344CB8AC3E}">
        <p14:creationId xmlns:p14="http://schemas.microsoft.com/office/powerpoint/2010/main" val="29875548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GB" sz="2000" b="1" dirty="0">
                <a:latin typeface="Comic Sans MS" pitchFamily="66" charset="0"/>
              </a:rPr>
              <a:t>Seed which is dispersed through a capsule is wrapped up in a fleece bundle as shown. This allows the seed to naturally leave the fruit and there is no condensation.</a:t>
            </a:r>
            <a:endParaRPr lang="en-US" sz="2000" b="1" dirty="0">
              <a:latin typeface="Comic Sans MS" pitchFamily="66" charset="0"/>
            </a:endParaRPr>
          </a:p>
        </p:txBody>
      </p:sp>
      <p:sp>
        <p:nvSpPr>
          <p:cNvPr id="3" name="Content Placeholder 2"/>
          <p:cNvSpPr>
            <a:spLocks noGrp="1"/>
          </p:cNvSpPr>
          <p:nvPr>
            <p:ph idx="1"/>
          </p:nvPr>
        </p:nvSpPr>
        <p:spPr/>
        <p:txBody>
          <a:bodyPr/>
          <a:lstStyle/>
          <a:p>
            <a:endParaRPr lang="en-US"/>
          </a:p>
        </p:txBody>
      </p:sp>
      <p:pic>
        <p:nvPicPr>
          <p:cNvPr id="1026" name="Picture 2" descr="H:\WISLEY 21st October 2012\xxxxxxxxxxxxxxxxxxxxxxxxxxxxxxxxx 04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00250" y="1484784"/>
            <a:ext cx="5143500" cy="5373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360057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GB" sz="2400" b="1" dirty="0" smtClean="0">
                <a:latin typeface="Comic Sans MS" pitchFamily="66" charset="0"/>
              </a:rPr>
              <a:t>After mixing the berry and vermiculite, water is added to the vermiculite to ensure that it is moist.</a:t>
            </a:r>
            <a:endParaRPr lang="en-US" sz="2400" b="1" dirty="0">
              <a:latin typeface="Comic Sans MS" pitchFamily="66" charset="0"/>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412776"/>
            <a:ext cx="9144000" cy="5445224"/>
          </a:xfrm>
        </p:spPr>
      </p:pic>
    </p:spTree>
    <p:extLst>
      <p:ext uri="{BB962C8B-B14F-4D97-AF65-F5344CB8AC3E}">
        <p14:creationId xmlns:p14="http://schemas.microsoft.com/office/powerpoint/2010/main" val="123992428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000" b="1" dirty="0">
                <a:latin typeface="Comic Sans MS" pitchFamily="66" charset="0"/>
              </a:rPr>
              <a:t>It is important to thoroughly mix the seed or berry with the moist vermiculite.</a:t>
            </a:r>
            <a:endParaRPr lang="en-US" sz="2000" b="1" dirty="0">
              <a:latin typeface="Comic Sans MS" pitchFamily="66" charset="0"/>
            </a:endParaRPr>
          </a:p>
        </p:txBody>
      </p:sp>
      <p:sp>
        <p:nvSpPr>
          <p:cNvPr id="3" name="Content Placeholder 2"/>
          <p:cNvSpPr>
            <a:spLocks noGrp="1"/>
          </p:cNvSpPr>
          <p:nvPr>
            <p:ph idx="1"/>
          </p:nvPr>
        </p:nvSpPr>
        <p:spPr/>
        <p:txBody>
          <a:bodyPr/>
          <a:lstStyle/>
          <a:p>
            <a:endParaRPr lang="en-US" dirty="0"/>
          </a:p>
        </p:txBody>
      </p:sp>
      <p:pic>
        <p:nvPicPr>
          <p:cNvPr id="9218" name="Picture 2" descr="H:\WISLEY 21st October 2012\xxxxxxxxxxxxxxxxxxxxxxxxxxxxxxxxx 06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00250" y="1196752"/>
            <a:ext cx="5143500" cy="5661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760653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GB" sz="1800" b="1" dirty="0" smtClean="0">
                <a:latin typeface="Comic Sans MS" pitchFamily="66" charset="0"/>
              </a:rPr>
              <a:t>A breathable membrane such as paper is tied over the container. The container must be placed in a warm environment. In this case the berry will shrivel thus exposing the seed. At the end of warm stratification, the seed/vermiculite mixture is sown in a container.</a:t>
            </a:r>
            <a:endParaRPr lang="en-US" sz="1800" b="1" dirty="0">
              <a:latin typeface="Comic Sans MS" pitchFamily="66" charset="0"/>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484784"/>
            <a:ext cx="9144000" cy="5373216"/>
          </a:xfrm>
        </p:spPr>
      </p:pic>
    </p:spTree>
    <p:extLst>
      <p:ext uri="{BB962C8B-B14F-4D97-AF65-F5344CB8AC3E}">
        <p14:creationId xmlns:p14="http://schemas.microsoft.com/office/powerpoint/2010/main" val="41837579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GB" sz="2800" b="1" dirty="0" smtClean="0">
                <a:latin typeface="Comic Sans MS" pitchFamily="66" charset="0"/>
              </a:rPr>
              <a:t>Berries can be macerated to release the seed from the berry</a:t>
            </a:r>
            <a:r>
              <a:rPr lang="en-GB" sz="1800" b="1" dirty="0" smtClean="0">
                <a:latin typeface="Comic Sans MS" pitchFamily="66" charset="0"/>
              </a:rPr>
              <a:t>. </a:t>
            </a:r>
            <a:endParaRPr lang="en-US" sz="1800" b="1" dirty="0">
              <a:latin typeface="Comic Sans MS" pitchFamily="66" charset="0"/>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412776"/>
            <a:ext cx="9144000" cy="5445224"/>
          </a:xfrm>
        </p:spPr>
      </p:pic>
    </p:spTree>
    <p:extLst>
      <p:ext uri="{BB962C8B-B14F-4D97-AF65-F5344CB8AC3E}">
        <p14:creationId xmlns:p14="http://schemas.microsoft.com/office/powerpoint/2010/main" val="293899923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GB" sz="3200" b="1" dirty="0" smtClean="0">
                <a:latin typeface="Comic Sans MS" pitchFamily="66" charset="0"/>
              </a:rPr>
              <a:t>A typical range of berries, which can be physically macerated.</a:t>
            </a:r>
            <a:endParaRPr lang="en-US" sz="3200" b="1" dirty="0">
              <a:latin typeface="Comic Sans MS" pitchFamily="66" charset="0"/>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412776"/>
            <a:ext cx="9144000" cy="5445224"/>
          </a:xfrm>
        </p:spPr>
      </p:pic>
    </p:spTree>
    <p:extLst>
      <p:ext uri="{BB962C8B-B14F-4D97-AF65-F5344CB8AC3E}">
        <p14:creationId xmlns:p14="http://schemas.microsoft.com/office/powerpoint/2010/main" val="220505426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GB" sz="1800" b="1" dirty="0" smtClean="0">
                <a:latin typeface="Comic Sans MS" pitchFamily="66" charset="0"/>
              </a:rPr>
              <a:t>The berries are mixed with coarse horticultural sand, at the ratio of one part berry and three parts coarse sand by volume. It is important that the sand is moist. The best results are achieved if the seed and sand is allowed to soak in water for at least two hours before attempting maceration.</a:t>
            </a:r>
            <a:endParaRPr lang="en-US" sz="1800" b="1" dirty="0">
              <a:latin typeface="Comic Sans MS" pitchFamily="66" charset="0"/>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412776"/>
            <a:ext cx="9144000" cy="5445224"/>
          </a:xfrm>
        </p:spPr>
      </p:pic>
    </p:spTree>
    <p:extLst>
      <p:ext uri="{BB962C8B-B14F-4D97-AF65-F5344CB8AC3E}">
        <p14:creationId xmlns:p14="http://schemas.microsoft.com/office/powerpoint/2010/main" val="354893698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400" b="1" dirty="0">
                <a:latin typeface="Comic Sans MS" pitchFamily="66" charset="0"/>
              </a:rPr>
              <a:t>Fine sand mixed with the berry will helps the maceration of the berry to release the seed.</a:t>
            </a:r>
            <a:endParaRPr lang="en-US" sz="2400" b="1" dirty="0">
              <a:latin typeface="Comic Sans MS" pitchFamily="66" charset="0"/>
            </a:endParaRPr>
          </a:p>
        </p:txBody>
      </p:sp>
      <p:sp>
        <p:nvSpPr>
          <p:cNvPr id="3" name="Content Placeholder 2"/>
          <p:cNvSpPr>
            <a:spLocks noGrp="1"/>
          </p:cNvSpPr>
          <p:nvPr>
            <p:ph idx="1"/>
          </p:nvPr>
        </p:nvSpPr>
        <p:spPr/>
        <p:txBody>
          <a:bodyPr/>
          <a:lstStyle/>
          <a:p>
            <a:endParaRPr lang="en-US" dirty="0"/>
          </a:p>
        </p:txBody>
      </p:sp>
      <p:pic>
        <p:nvPicPr>
          <p:cNvPr id="11266" name="Picture 2" descr="H:\WISLEY 21st October 2012\xxxxxxxxxxxxxxxxxxxxxxxxxxxxxxxxx 07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268760"/>
            <a:ext cx="9144000" cy="5589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771413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0648"/>
            <a:ext cx="8229600" cy="1143000"/>
          </a:xfrm>
        </p:spPr>
        <p:txBody>
          <a:bodyPr>
            <a:normAutofit/>
          </a:bodyPr>
          <a:lstStyle/>
          <a:p>
            <a:r>
              <a:rPr lang="en-GB" sz="2800" b="1" dirty="0">
                <a:latin typeface="Comic Sans MS" pitchFamily="66" charset="0"/>
              </a:rPr>
              <a:t>Fine sand mixed with the berry will </a:t>
            </a:r>
            <a:r>
              <a:rPr lang="en-GB" sz="2800" b="1" dirty="0" smtClean="0">
                <a:latin typeface="Comic Sans MS" pitchFamily="66" charset="0"/>
              </a:rPr>
              <a:t>help </a:t>
            </a:r>
            <a:r>
              <a:rPr lang="en-GB" sz="2800" b="1" dirty="0">
                <a:latin typeface="Comic Sans MS" pitchFamily="66" charset="0"/>
              </a:rPr>
              <a:t>the maceration of the </a:t>
            </a:r>
            <a:r>
              <a:rPr lang="en-GB" sz="2800" b="1" dirty="0" smtClean="0">
                <a:latin typeface="Comic Sans MS" pitchFamily="66" charset="0"/>
              </a:rPr>
              <a:t>berry </a:t>
            </a:r>
            <a:r>
              <a:rPr lang="en-GB" sz="2800" b="1" dirty="0">
                <a:latin typeface="Comic Sans MS" pitchFamily="66" charset="0"/>
              </a:rPr>
              <a:t>to release the seed.</a:t>
            </a:r>
            <a:endParaRPr lang="en-US" sz="2800" b="1" dirty="0">
              <a:latin typeface="Comic Sans MS" pitchFamily="66" charset="0"/>
            </a:endParaRPr>
          </a:p>
        </p:txBody>
      </p:sp>
      <p:sp>
        <p:nvSpPr>
          <p:cNvPr id="3" name="Content Placeholder 2"/>
          <p:cNvSpPr>
            <a:spLocks noGrp="1"/>
          </p:cNvSpPr>
          <p:nvPr>
            <p:ph idx="1"/>
          </p:nvPr>
        </p:nvSpPr>
        <p:spPr/>
        <p:txBody>
          <a:bodyPr/>
          <a:lstStyle/>
          <a:p>
            <a:endParaRPr lang="en-US" dirty="0"/>
          </a:p>
        </p:txBody>
      </p:sp>
      <p:pic>
        <p:nvPicPr>
          <p:cNvPr id="13314" name="Picture 2" descr="H:\WISLEY 21st October 2012\xxxxxxxxxxxxxxxxxxxxxxxxxxxxxxxxx 07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00250" y="1196753"/>
            <a:ext cx="5143500" cy="5676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478560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200" b="1" dirty="0">
                <a:latin typeface="Comic Sans MS" pitchFamily="66" charset="0"/>
              </a:rPr>
              <a:t>Using a fine sieve to remove all</a:t>
            </a:r>
            <a:r>
              <a:rPr lang="en-GB" sz="3200" b="1" dirty="0" smtClean="0">
                <a:latin typeface="Comic Sans MS" pitchFamily="66" charset="0"/>
              </a:rPr>
              <a:t> the </a:t>
            </a:r>
            <a:r>
              <a:rPr lang="en-GB" sz="3200" b="1" dirty="0">
                <a:latin typeface="Comic Sans MS" pitchFamily="66" charset="0"/>
              </a:rPr>
              <a:t>remaining fruit, leaving just the seed. </a:t>
            </a:r>
            <a:endParaRPr lang="en-US" sz="3200" b="1" dirty="0">
              <a:latin typeface="Comic Sans MS" pitchFamily="66" charset="0"/>
            </a:endParaRPr>
          </a:p>
        </p:txBody>
      </p:sp>
      <p:sp>
        <p:nvSpPr>
          <p:cNvPr id="3" name="Content Placeholder 2"/>
          <p:cNvSpPr>
            <a:spLocks noGrp="1"/>
          </p:cNvSpPr>
          <p:nvPr>
            <p:ph idx="1"/>
          </p:nvPr>
        </p:nvSpPr>
        <p:spPr/>
        <p:txBody>
          <a:bodyPr/>
          <a:lstStyle/>
          <a:p>
            <a:endParaRPr lang="en-US" dirty="0"/>
          </a:p>
        </p:txBody>
      </p:sp>
      <p:pic>
        <p:nvPicPr>
          <p:cNvPr id="14338" name="Picture 2" descr="H:\WISLEY 21st October 2012\xxxxxxxxxxxxxxxxxxxxxxxxxxxxxxxxx 07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340768"/>
            <a:ext cx="9144000" cy="5517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678712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GB" sz="2800" b="1" dirty="0" smtClean="0">
                <a:latin typeface="Comic Sans MS" pitchFamily="66" charset="0"/>
              </a:rPr>
              <a:t>A range of hard indehiscent seed suitable for pine bark/compost stratification. </a:t>
            </a:r>
            <a:endParaRPr lang="en-US" sz="2800" b="1" dirty="0">
              <a:latin typeface="Comic Sans MS" pitchFamily="66" charset="0"/>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412776"/>
            <a:ext cx="9144000" cy="5445224"/>
          </a:xfrm>
        </p:spPr>
      </p:pic>
    </p:spTree>
    <p:extLst>
      <p:ext uri="{BB962C8B-B14F-4D97-AF65-F5344CB8AC3E}">
        <p14:creationId xmlns:p14="http://schemas.microsoft.com/office/powerpoint/2010/main" val="26184453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000" b="1" dirty="0">
                <a:latin typeface="Comic Sans MS" pitchFamily="66" charset="0"/>
              </a:rPr>
              <a:t>Seed which is dispersed through a capsule is wrapped up in a fleece bundle as shown. </a:t>
            </a:r>
            <a:endParaRPr lang="en-US" sz="2000" dirty="0"/>
          </a:p>
        </p:txBody>
      </p:sp>
      <p:sp>
        <p:nvSpPr>
          <p:cNvPr id="3" name="Content Placeholder 2"/>
          <p:cNvSpPr>
            <a:spLocks noGrp="1"/>
          </p:cNvSpPr>
          <p:nvPr>
            <p:ph idx="1"/>
          </p:nvPr>
        </p:nvSpPr>
        <p:spPr/>
        <p:txBody>
          <a:bodyPr/>
          <a:lstStyle/>
          <a:p>
            <a:endParaRPr lang="en-US" dirty="0"/>
          </a:p>
        </p:txBody>
      </p:sp>
      <p:pic>
        <p:nvPicPr>
          <p:cNvPr id="2050" name="Picture 2" descr="H:\WISLEY 21st October 2012\xxxxxxxxxxxxxxxxxxxxxxxxxxxxxxxxx 04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00250" y="1556792"/>
            <a:ext cx="5143500" cy="5301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95138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GB" sz="1800" b="1" dirty="0">
                <a:latin typeface="Comic Sans MS" pitchFamily="66" charset="0"/>
              </a:rPr>
              <a:t>On the left is the pine bark, which will provide the ethylene to stimulate germination. On the </a:t>
            </a:r>
            <a:r>
              <a:rPr lang="en-GB" sz="1800" b="1" dirty="0" smtClean="0">
                <a:latin typeface="Comic Sans MS" pitchFamily="66" charset="0"/>
              </a:rPr>
              <a:t>right is well-rotted </a:t>
            </a:r>
            <a:r>
              <a:rPr lang="en-GB" sz="1800" b="1" dirty="0">
                <a:latin typeface="Comic Sans MS" pitchFamily="66" charset="0"/>
              </a:rPr>
              <a:t>garden compost, which is used to provide bacteria to break down the hard case of the nut.</a:t>
            </a:r>
            <a:endParaRPr lang="en-US" sz="1800" b="1" dirty="0">
              <a:latin typeface="Comic Sans MS" pitchFamily="66" charset="0"/>
            </a:endParaRPr>
          </a:p>
        </p:txBody>
      </p:sp>
      <p:sp>
        <p:nvSpPr>
          <p:cNvPr id="3" name="Content Placeholder 2"/>
          <p:cNvSpPr>
            <a:spLocks noGrp="1"/>
          </p:cNvSpPr>
          <p:nvPr>
            <p:ph idx="1"/>
          </p:nvPr>
        </p:nvSpPr>
        <p:spPr/>
        <p:txBody>
          <a:bodyPr/>
          <a:lstStyle/>
          <a:p>
            <a:endParaRPr lang="en-US"/>
          </a:p>
        </p:txBody>
      </p:sp>
      <p:pic>
        <p:nvPicPr>
          <p:cNvPr id="15362" name="Picture 2" descr="C:\Users\Alice\Pictures\WISLEY 21st October 2012\xxxxxxxxxxxxxxxxxxxxxxxxxxxxxxxxx 08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268760"/>
            <a:ext cx="9144000" cy="5589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594319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GB" sz="1600" b="1" dirty="0" smtClean="0">
                <a:latin typeface="Comic Sans MS" pitchFamily="66" charset="0"/>
              </a:rPr>
              <a:t>Pine bark and well-rotted organic matter are mixed together. The ratio of ingredients is 50:50. The organic matter provides bacteria to assist the breakdown of the nut. The pine bark allows good drainage and aeration and also releases ethylene, which if absorbed into the nut will assist germination</a:t>
            </a:r>
            <a:r>
              <a:rPr lang="en-GB" sz="1400" b="1" dirty="0" smtClean="0">
                <a:latin typeface="Comic Sans MS" pitchFamily="66" charset="0"/>
              </a:rPr>
              <a:t>.</a:t>
            </a:r>
            <a:endParaRPr lang="en-US" sz="1400" b="1" dirty="0">
              <a:latin typeface="Comic Sans MS" pitchFamily="66" charset="0"/>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412776"/>
            <a:ext cx="9144000" cy="5445224"/>
          </a:xfrm>
        </p:spPr>
      </p:pic>
    </p:spTree>
    <p:extLst>
      <p:ext uri="{BB962C8B-B14F-4D97-AF65-F5344CB8AC3E}">
        <p14:creationId xmlns:p14="http://schemas.microsoft.com/office/powerpoint/2010/main" val="421697061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GB" sz="2400" b="1" dirty="0" smtClean="0">
                <a:latin typeface="Comic Sans MS" pitchFamily="66" charset="0"/>
              </a:rPr>
              <a:t>A porous barrier is placed in the pot in order to prevent vine weevil and other harmful pests entering the pot over the winter period.</a:t>
            </a:r>
            <a:endParaRPr lang="en-US" sz="2400" b="1" dirty="0">
              <a:latin typeface="Comic Sans MS" pitchFamily="66" charset="0"/>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412776"/>
            <a:ext cx="9144000" cy="5445224"/>
          </a:xfrm>
        </p:spPr>
      </p:pic>
    </p:spTree>
    <p:extLst>
      <p:ext uri="{BB962C8B-B14F-4D97-AF65-F5344CB8AC3E}">
        <p14:creationId xmlns:p14="http://schemas.microsoft.com/office/powerpoint/2010/main" val="361819992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GB" sz="2400" b="1" dirty="0" smtClean="0">
                <a:latin typeface="Comic Sans MS" pitchFamily="66" charset="0"/>
              </a:rPr>
              <a:t>The 50:50 mixture of pine bark and well-rotted organic matter is placed in the container.</a:t>
            </a:r>
            <a:endParaRPr lang="en-US" sz="2400" b="1" dirty="0">
              <a:latin typeface="Comic Sans MS" pitchFamily="66" charset="0"/>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340768"/>
            <a:ext cx="9144000" cy="5517232"/>
          </a:xfrm>
        </p:spPr>
      </p:pic>
    </p:spTree>
    <p:extLst>
      <p:ext uri="{BB962C8B-B14F-4D97-AF65-F5344CB8AC3E}">
        <p14:creationId xmlns:p14="http://schemas.microsoft.com/office/powerpoint/2010/main" val="8538840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GB" sz="1600" b="1" dirty="0" smtClean="0">
                <a:latin typeface="Comic Sans MS" pitchFamily="66" charset="0"/>
              </a:rPr>
              <a:t>The time is October, the nuts are mixed into pine bark/well-rotted organic matter mix. For the purpose of the photograph, the nuts are mixed in the pot. The nuts, however, are normally mixed with the compost to have a ratio of two-thirds compost and one-third seed by volume.</a:t>
            </a:r>
            <a:endParaRPr lang="en-US" sz="1600" b="1" dirty="0">
              <a:latin typeface="Comic Sans MS" pitchFamily="66" charset="0"/>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412776"/>
            <a:ext cx="9144000" cy="5445224"/>
          </a:xfrm>
        </p:spPr>
      </p:pic>
    </p:spTree>
    <p:extLst>
      <p:ext uri="{BB962C8B-B14F-4D97-AF65-F5344CB8AC3E}">
        <p14:creationId xmlns:p14="http://schemas.microsoft.com/office/powerpoint/2010/main" val="79240674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GB" sz="1600" b="1" dirty="0" smtClean="0">
                <a:latin typeface="Comic Sans MS" pitchFamily="66" charset="0"/>
              </a:rPr>
              <a:t>A hessian porous material is placed over the pot. If it is to be left totally outside to be exposed to the winter weather, the string tying the hessian should be replaced with wire in order to prevent vermin damage. The seed will now be stratified over the winter months.</a:t>
            </a:r>
            <a:endParaRPr lang="en-US" sz="1600" b="1" dirty="0">
              <a:latin typeface="Comic Sans MS" pitchFamily="66" charset="0"/>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412776"/>
            <a:ext cx="9144000" cy="5445224"/>
          </a:xfrm>
        </p:spPr>
      </p:pic>
    </p:spTree>
    <p:extLst>
      <p:ext uri="{BB962C8B-B14F-4D97-AF65-F5344CB8AC3E}">
        <p14:creationId xmlns:p14="http://schemas.microsoft.com/office/powerpoint/2010/main" val="55910079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GB" sz="1800" b="1" dirty="0" smtClean="0">
                <a:latin typeface="Comic Sans MS" pitchFamily="66" charset="0"/>
              </a:rPr>
              <a:t>Another method of stratification of seed is to sow the seed in drills or broadcast in the autumn. A shallow drill of 3 cm is used with these </a:t>
            </a:r>
            <a:r>
              <a:rPr lang="en-GB" sz="1800" b="1" dirty="0" err="1" smtClean="0">
                <a:latin typeface="Comic Sans MS" pitchFamily="66" charset="0"/>
              </a:rPr>
              <a:t>Corylus</a:t>
            </a:r>
            <a:r>
              <a:rPr lang="en-GB" sz="1800" b="1" dirty="0" smtClean="0">
                <a:latin typeface="Comic Sans MS" pitchFamily="66" charset="0"/>
              </a:rPr>
              <a:t> nuts.</a:t>
            </a:r>
            <a:endParaRPr lang="en-US" sz="1800" b="1" dirty="0">
              <a:latin typeface="Comic Sans MS" pitchFamily="66" charset="0"/>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340768"/>
            <a:ext cx="9144000" cy="5517232"/>
          </a:xfrm>
        </p:spPr>
      </p:pic>
    </p:spTree>
    <p:extLst>
      <p:ext uri="{BB962C8B-B14F-4D97-AF65-F5344CB8AC3E}">
        <p14:creationId xmlns:p14="http://schemas.microsoft.com/office/powerpoint/2010/main" val="58811982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GB" sz="2000" b="1" dirty="0" smtClean="0">
                <a:latin typeface="Comic Sans MS" pitchFamily="66" charset="0"/>
              </a:rPr>
              <a:t>Coarse sand is placed immediately over the nuts. It is important that the drill is exposed by at least 1 cm as shown by the red arrow.</a:t>
            </a:r>
            <a:endParaRPr lang="en-US" sz="2000" b="1" dirty="0">
              <a:latin typeface="Comic Sans MS" pitchFamily="66" charset="0"/>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024" y="1412776"/>
            <a:ext cx="9144000" cy="5445224"/>
          </a:xfrm>
        </p:spPr>
      </p:pic>
      <p:sp>
        <p:nvSpPr>
          <p:cNvPr id="5" name="Right Arrow 4"/>
          <p:cNvSpPr/>
          <p:nvPr/>
        </p:nvSpPr>
        <p:spPr>
          <a:xfrm>
            <a:off x="3707904" y="4365104"/>
            <a:ext cx="978408"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397888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GB" sz="1600" b="1" dirty="0" smtClean="0">
                <a:latin typeface="Comic Sans MS" pitchFamily="66" charset="0"/>
              </a:rPr>
              <a:t>The principle is that over the winter months the surrounding soil will fill the drill as a result of rain and ice moving the soil. This method prevents compaction of the soil over the long period the seed is in the soil, which is from October to March.</a:t>
            </a:r>
            <a:endParaRPr lang="en-US" sz="1600" b="1" dirty="0">
              <a:latin typeface="Comic Sans MS" pitchFamily="66" charset="0"/>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412776"/>
            <a:ext cx="9252520" cy="5445224"/>
          </a:xfrm>
        </p:spPr>
      </p:pic>
    </p:spTree>
    <p:extLst>
      <p:ext uri="{BB962C8B-B14F-4D97-AF65-F5344CB8AC3E}">
        <p14:creationId xmlns:p14="http://schemas.microsoft.com/office/powerpoint/2010/main" val="395514529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GB" sz="2400" b="1" dirty="0" smtClean="0">
                <a:latin typeface="Comic Sans MS" pitchFamily="66" charset="0"/>
              </a:rPr>
              <a:t>It is important with this method to net the drill, in order to prevent vermin from digging up the seed.</a:t>
            </a:r>
            <a:endParaRPr lang="en-US" sz="2400" b="1" dirty="0">
              <a:latin typeface="Comic Sans MS" pitchFamily="66" charset="0"/>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412776"/>
            <a:ext cx="9144000" cy="5445224"/>
          </a:xfrm>
        </p:spPr>
      </p:pic>
    </p:spTree>
    <p:extLst>
      <p:ext uri="{BB962C8B-B14F-4D97-AF65-F5344CB8AC3E}">
        <p14:creationId xmlns:p14="http://schemas.microsoft.com/office/powerpoint/2010/main" val="294379263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200" b="1" dirty="0" smtClean="0">
                <a:latin typeface="Comic Sans MS" pitchFamily="66" charset="0"/>
              </a:rPr>
              <a:t>This </a:t>
            </a:r>
            <a:r>
              <a:rPr lang="en-GB" sz="2200" b="1" dirty="0">
                <a:latin typeface="Comic Sans MS" pitchFamily="66" charset="0"/>
              </a:rPr>
              <a:t>allows the seed to naturally leave the fruit and there is no condensation.</a:t>
            </a:r>
            <a:endParaRPr lang="en-US" sz="2200" dirty="0"/>
          </a:p>
        </p:txBody>
      </p:sp>
      <p:sp>
        <p:nvSpPr>
          <p:cNvPr id="3" name="Content Placeholder 2"/>
          <p:cNvSpPr>
            <a:spLocks noGrp="1"/>
          </p:cNvSpPr>
          <p:nvPr>
            <p:ph idx="1"/>
          </p:nvPr>
        </p:nvSpPr>
        <p:spPr/>
        <p:txBody>
          <a:bodyPr/>
          <a:lstStyle/>
          <a:p>
            <a:endParaRPr lang="en-US"/>
          </a:p>
        </p:txBody>
      </p:sp>
      <p:pic>
        <p:nvPicPr>
          <p:cNvPr id="3074" name="Picture 2" descr="H:\WISLEY 21st October 2012\xxxxxxxxxxxxxxxxxxxxxxxxxxxxxxxxx 04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00250" y="1556792"/>
            <a:ext cx="5143500" cy="5301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947688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GB" sz="2000" b="1" dirty="0" smtClean="0">
                <a:latin typeface="Comic Sans MS" pitchFamily="66" charset="0"/>
              </a:rPr>
              <a:t>In working out the width of the raised bed, it is important to find a comfortable working posture, this will clearly be different for individuals of different heights.</a:t>
            </a:r>
            <a:endParaRPr lang="en-US" sz="2000" b="1" dirty="0">
              <a:latin typeface="Comic Sans MS" pitchFamily="66" charset="0"/>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412776"/>
            <a:ext cx="9144000" cy="5445224"/>
          </a:xfrm>
        </p:spPr>
      </p:pic>
    </p:spTree>
    <p:extLst>
      <p:ext uri="{BB962C8B-B14F-4D97-AF65-F5344CB8AC3E}">
        <p14:creationId xmlns:p14="http://schemas.microsoft.com/office/powerpoint/2010/main" val="61928615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2000" b="1" dirty="0">
                <a:latin typeface="Comic Sans MS" pitchFamily="66" charset="0"/>
              </a:rPr>
              <a:t>White wine vinegar can be used to chemically scarify the seed </a:t>
            </a:r>
            <a:r>
              <a:rPr lang="en-GB" sz="2000" b="1" dirty="0" err="1">
                <a:latin typeface="Comic Sans MS" pitchFamily="66" charset="0"/>
              </a:rPr>
              <a:t>testa</a:t>
            </a:r>
            <a:r>
              <a:rPr lang="en-GB" sz="2000" b="1" dirty="0">
                <a:latin typeface="Comic Sans MS" pitchFamily="66" charset="0"/>
              </a:rPr>
              <a:t>. A hard coated seed is soaked in the vinegar for between 20 and 30 minutes.</a:t>
            </a:r>
            <a:endParaRPr lang="en-US" sz="2000" b="1" dirty="0">
              <a:latin typeface="Comic Sans MS" pitchFamily="66" charset="0"/>
            </a:endParaRPr>
          </a:p>
        </p:txBody>
      </p:sp>
      <p:sp>
        <p:nvSpPr>
          <p:cNvPr id="3" name="Content Placeholder 2"/>
          <p:cNvSpPr>
            <a:spLocks noGrp="1"/>
          </p:cNvSpPr>
          <p:nvPr>
            <p:ph idx="1"/>
          </p:nvPr>
        </p:nvSpPr>
        <p:spPr/>
        <p:txBody>
          <a:bodyPr/>
          <a:lstStyle/>
          <a:p>
            <a:pPr marL="0" indent="0">
              <a:buNone/>
            </a:pPr>
            <a:endParaRPr lang="en-US" dirty="0" smtClean="0"/>
          </a:p>
        </p:txBody>
      </p:sp>
      <p:pic>
        <p:nvPicPr>
          <p:cNvPr id="4098" name="Picture 2" descr="H:\WISLEY 21st October 2012\xxxxxxxxxxxxxxxxxxxxxxxxxxxxxxxxx 04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28775" y="1412776"/>
            <a:ext cx="5143500" cy="5445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420385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2400" b="1" dirty="0">
                <a:latin typeface="Comic Sans MS" pitchFamily="66" charset="0"/>
              </a:rPr>
              <a:t>White wine vinegar can be used to chemically scarify the seed </a:t>
            </a:r>
            <a:r>
              <a:rPr lang="en-GB" sz="2400" b="1" dirty="0" err="1">
                <a:latin typeface="Comic Sans MS" pitchFamily="66" charset="0"/>
              </a:rPr>
              <a:t>testa</a:t>
            </a:r>
            <a:r>
              <a:rPr lang="en-GB" sz="2400" b="1" dirty="0">
                <a:latin typeface="Comic Sans MS" pitchFamily="66" charset="0"/>
              </a:rPr>
              <a:t>. A hard coated seed is soaked in the vinegar for between 20 and 30 minutes.</a:t>
            </a:r>
            <a:endParaRPr lang="en-US" sz="2400" dirty="0"/>
          </a:p>
        </p:txBody>
      </p:sp>
      <p:sp>
        <p:nvSpPr>
          <p:cNvPr id="3" name="Content Placeholder 2"/>
          <p:cNvSpPr>
            <a:spLocks noGrp="1"/>
          </p:cNvSpPr>
          <p:nvPr>
            <p:ph idx="1"/>
          </p:nvPr>
        </p:nvSpPr>
        <p:spPr/>
        <p:txBody>
          <a:bodyPr/>
          <a:lstStyle/>
          <a:p>
            <a:endParaRPr lang="en-US" dirty="0"/>
          </a:p>
        </p:txBody>
      </p:sp>
      <p:pic>
        <p:nvPicPr>
          <p:cNvPr id="5122" name="Picture 2" descr="H:\WISLEY 21st October 2012\xxxxxxxxxxxxxxxxxxxxxxxxxxxxxxxxx 05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00250" y="1484784"/>
            <a:ext cx="5143500" cy="5373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970254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000" b="1" dirty="0">
                <a:latin typeface="Comic Sans MS" pitchFamily="66" charset="0"/>
              </a:rPr>
              <a:t>After the 20 to 30 minutes the seed is placed on thin grade fleece. </a:t>
            </a:r>
            <a:endParaRPr lang="en-US" sz="2000" dirty="0"/>
          </a:p>
        </p:txBody>
      </p:sp>
      <p:sp>
        <p:nvSpPr>
          <p:cNvPr id="3" name="Content Placeholder 2"/>
          <p:cNvSpPr>
            <a:spLocks noGrp="1"/>
          </p:cNvSpPr>
          <p:nvPr>
            <p:ph idx="1"/>
          </p:nvPr>
        </p:nvSpPr>
        <p:spPr/>
        <p:txBody>
          <a:bodyPr/>
          <a:lstStyle/>
          <a:p>
            <a:pPr marL="0" indent="0">
              <a:buNone/>
            </a:pPr>
            <a:endParaRPr lang="en-US" dirty="0"/>
          </a:p>
        </p:txBody>
      </p:sp>
      <p:pic>
        <p:nvPicPr>
          <p:cNvPr id="6146" name="Picture 2" descr="H:\WISLEY 21st October 2012\xxxxxxxxxxxxxxxxxxxxxxxxxxxxxxxxx 05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67744" y="1727090"/>
            <a:ext cx="4536504" cy="4438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619846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000" b="1" dirty="0" smtClean="0">
                <a:latin typeface="Comic Sans MS" pitchFamily="66" charset="0"/>
              </a:rPr>
              <a:t>After </a:t>
            </a:r>
            <a:r>
              <a:rPr lang="en-GB" sz="2000" b="1" dirty="0">
                <a:latin typeface="Comic Sans MS" pitchFamily="66" charset="0"/>
              </a:rPr>
              <a:t>2 to 3 hours the vinegar will have soaked through the fleece leaving just the </a:t>
            </a:r>
            <a:r>
              <a:rPr lang="en-GB" sz="2000" b="1" dirty="0" smtClean="0">
                <a:latin typeface="Comic Sans MS" pitchFamily="66" charset="0"/>
              </a:rPr>
              <a:t>seed.</a:t>
            </a:r>
            <a:endParaRPr lang="en-US" sz="2000" b="1" dirty="0">
              <a:latin typeface="Comic Sans MS" pitchFamily="66" charset="0"/>
            </a:endParaRPr>
          </a:p>
        </p:txBody>
      </p:sp>
      <p:sp>
        <p:nvSpPr>
          <p:cNvPr id="3" name="Content Placeholder 2"/>
          <p:cNvSpPr>
            <a:spLocks noGrp="1"/>
          </p:cNvSpPr>
          <p:nvPr>
            <p:ph idx="1"/>
          </p:nvPr>
        </p:nvSpPr>
        <p:spPr/>
        <p:txBody>
          <a:bodyPr/>
          <a:lstStyle/>
          <a:p>
            <a:endParaRPr lang="en-US" dirty="0"/>
          </a:p>
        </p:txBody>
      </p:sp>
      <p:pic>
        <p:nvPicPr>
          <p:cNvPr id="7170" name="Picture 2" descr="H:\WISLEY 21st October 2012\xxxxxxxxxxxxxxxxxxxxxxxxxxxxxxxxx 05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69173" y="1700808"/>
            <a:ext cx="5020022" cy="4464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07129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000" b="1" dirty="0" smtClean="0">
                <a:latin typeface="Comic Sans MS" pitchFamily="66" charset="0"/>
              </a:rPr>
              <a:t>After </a:t>
            </a:r>
            <a:r>
              <a:rPr lang="en-GB" sz="2000" b="1" dirty="0">
                <a:latin typeface="Comic Sans MS" pitchFamily="66" charset="0"/>
              </a:rPr>
              <a:t>2 to 3 hours the vinegar will have soaked through the fleece leaving just the seed which can dry on the fleece</a:t>
            </a:r>
            <a:endParaRPr lang="en-US" sz="2000" dirty="0"/>
          </a:p>
        </p:txBody>
      </p:sp>
      <p:sp>
        <p:nvSpPr>
          <p:cNvPr id="3" name="Content Placeholder 2"/>
          <p:cNvSpPr>
            <a:spLocks noGrp="1"/>
          </p:cNvSpPr>
          <p:nvPr>
            <p:ph idx="1"/>
          </p:nvPr>
        </p:nvSpPr>
        <p:spPr/>
        <p:txBody>
          <a:bodyPr/>
          <a:lstStyle/>
          <a:p>
            <a:endParaRPr lang="en-US" dirty="0"/>
          </a:p>
        </p:txBody>
      </p:sp>
      <p:pic>
        <p:nvPicPr>
          <p:cNvPr id="8194" name="Picture 2" descr="H:\WISLEY 21st October 2012\xxxxxxxxxxxxxxxxxxxxxxxxxxxxxxxxx 05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340768"/>
            <a:ext cx="9144000" cy="5517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926116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254</TotalTime>
  <Words>1142</Words>
  <Application>Microsoft Office PowerPoint</Application>
  <PresentationFormat>On-screen Show (4:3)</PresentationFormat>
  <Paragraphs>43</Paragraphs>
  <Slides>40</Slides>
  <Notes>0</Notes>
  <HiddenSlides>0</HiddenSlides>
  <MMClips>0</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Office Theme</vt:lpstr>
      <vt:lpstr>Collecting seeds</vt:lpstr>
      <vt:lpstr>Seed which is dispersed through a capsule is wrapped up in a fleece bundle as shown. This allows the seed to naturally leave the fruit and there is no condensation.</vt:lpstr>
      <vt:lpstr>Seed which is dispersed through a capsule is wrapped up in a fleece bundle as shown. </vt:lpstr>
      <vt:lpstr>This allows the seed to naturally leave the fruit and there is no condensation.</vt:lpstr>
      <vt:lpstr>White wine vinegar can be used to chemically scarify the seed testa. A hard coated seed is soaked in the vinegar for between 20 and 30 minutes.</vt:lpstr>
      <vt:lpstr>White wine vinegar can be used to chemically scarify the seed testa. A hard coated seed is soaked in the vinegar for between 20 and 30 minutes.</vt:lpstr>
      <vt:lpstr>After the 20 to 30 minutes the seed is placed on thin grade fleece. </vt:lpstr>
      <vt:lpstr>After 2 to 3 hours the vinegar will have soaked through the fleece leaving just the seed.</vt:lpstr>
      <vt:lpstr>After 2 to 3 hours the vinegar will have soaked through the fleece leaving just the seed which can dry on the fleece</vt:lpstr>
      <vt:lpstr>Physical scarification of hard seed can be achieved by using a metal-based grinding paper. This is similar to sandpaper, but much harder and long-lasting.</vt:lpstr>
      <vt:lpstr>Two layers of the grinding paper are used in order to gently scarify the seed.</vt:lpstr>
      <vt:lpstr>It is important not to over scarify the seed as too much damage may be made to the testa, resulting in problems with future germination. The dust seen in this photograph, as shown by the yellow arrow, is the testa breaking up. This is the result of scraping the seed for 20 seconds and is about the right amount of scarification for this seed.</vt:lpstr>
      <vt:lpstr>For smaller seeds, cold stratification can be achieved using a baked bean container. Note the drainage at the bottom of the container. The fine net has been placed at the bottom to prevent potential pests entering the container.</vt:lpstr>
      <vt:lpstr>The seed is mixed with sand at a ratio of one part seed and three parts sand by volume. The seed and sand are thoroughly mixed together.</vt:lpstr>
      <vt:lpstr>For the stratification of the berry, mix one part berry by two parts sand by volume.</vt:lpstr>
      <vt:lpstr>The seed and sand mixed together. The sand must be moist.</vt:lpstr>
      <vt:lpstr>The sand/seed mixture is placed in the container. The mixture is firmly consolidated in the container.</vt:lpstr>
      <vt:lpstr>A strong nylon net is placed over the container, which is secured with wire to prevent vermin damage. The container must be exposed to the elements to allow stratification of seed.</vt:lpstr>
      <vt:lpstr>In warm stratification which relates to tropical plants, a waterproof container is used. The berries are not physically separated from each other on the stalk. Horticultural vermiculite is used instead of sand. The ratio is one part berry and three parts vermiculite by volume.</vt:lpstr>
      <vt:lpstr>After mixing the berry and vermiculite, water is added to the vermiculite to ensure that it is moist.</vt:lpstr>
      <vt:lpstr>It is important to thoroughly mix the seed or berry with the moist vermiculite.</vt:lpstr>
      <vt:lpstr>A breathable membrane such as paper is tied over the container. The container must be placed in a warm environment. In this case the berry will shrivel thus exposing the seed. At the end of warm stratification, the seed/vermiculite mixture is sown in a container.</vt:lpstr>
      <vt:lpstr>Berries can be macerated to release the seed from the berry. </vt:lpstr>
      <vt:lpstr>A typical range of berries, which can be physically macerated.</vt:lpstr>
      <vt:lpstr>The berries are mixed with coarse horticultural sand, at the ratio of one part berry and three parts coarse sand by volume. It is important that the sand is moist. The best results are achieved if the seed and sand is allowed to soak in water for at least two hours before attempting maceration.</vt:lpstr>
      <vt:lpstr>Fine sand mixed with the berry will helps the maceration of the berry to release the seed.</vt:lpstr>
      <vt:lpstr>Fine sand mixed with the berry will help the maceration of the berry to release the seed.</vt:lpstr>
      <vt:lpstr>Using a fine sieve to remove all the remaining fruit, leaving just the seed. </vt:lpstr>
      <vt:lpstr>A range of hard indehiscent seed suitable for pine bark/compost stratification. </vt:lpstr>
      <vt:lpstr>On the left is the pine bark, which will provide the ethylene to stimulate germination. On the right is well-rotted garden compost, which is used to provide bacteria to break down the hard case of the nut.</vt:lpstr>
      <vt:lpstr>Pine bark and well-rotted organic matter are mixed together. The ratio of ingredients is 50:50. The organic matter provides bacteria to assist the breakdown of the nut. The pine bark allows good drainage and aeration and also releases ethylene, which if absorbed into the nut will assist germination.</vt:lpstr>
      <vt:lpstr>A porous barrier is placed in the pot in order to prevent vine weevil and other harmful pests entering the pot over the winter period.</vt:lpstr>
      <vt:lpstr>The 50:50 mixture of pine bark and well-rotted organic matter is placed in the container.</vt:lpstr>
      <vt:lpstr>The time is October, the nuts are mixed into pine bark/well-rotted organic matter mix. For the purpose of the photograph, the nuts are mixed in the pot. The nuts, however, are normally mixed with the compost to have a ratio of two-thirds compost and one-third seed by volume.</vt:lpstr>
      <vt:lpstr>A hessian porous material is placed over the pot. If it is to be left totally outside to be exposed to the winter weather, the string tying the hessian should be replaced with wire in order to prevent vermin damage. The seed will now be stratified over the winter months.</vt:lpstr>
      <vt:lpstr>Another method of stratification of seed is to sow the seed in drills or broadcast in the autumn. A shallow drill of 3 cm is used with these Corylus nuts.</vt:lpstr>
      <vt:lpstr>Coarse sand is placed immediately over the nuts. It is important that the drill is exposed by at least 1 cm as shown by the red arrow.</vt:lpstr>
      <vt:lpstr>The principle is that over the winter months the surrounding soil will fill the drill as a result of rain and ice moving the soil. This method prevents compaction of the soil over the long period the seed is in the soil, which is from October to March.</vt:lpstr>
      <vt:lpstr>It is important with this method to net the drill, in order to prevent vermin from digging up the seed.</vt:lpstr>
      <vt:lpstr>In working out the width of the raised bed, it is important to find a comfortable working posture, this will clearly be different for individuals of different heights.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SEED,COLLECTING,PREPARATION AND STORAGE</dc:title>
  <dc:creator>dell</dc:creator>
  <cp:lastModifiedBy>Hogg, Rebecca</cp:lastModifiedBy>
  <cp:revision>23</cp:revision>
  <dcterms:created xsi:type="dcterms:W3CDTF">2014-07-01T10:05:43Z</dcterms:created>
  <dcterms:modified xsi:type="dcterms:W3CDTF">2014-09-01T07:50:03Z</dcterms:modified>
</cp:coreProperties>
</file>